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75" r:id="rId5"/>
  </p:sldMasterIdLst>
  <p:notesMasterIdLst>
    <p:notesMasterId r:id="rId21"/>
  </p:notesMasterIdLst>
  <p:handoutMasterIdLst>
    <p:handoutMasterId r:id="rId22"/>
  </p:handoutMasterIdLst>
  <p:sldIdLst>
    <p:sldId id="297" r:id="rId6"/>
    <p:sldId id="317" r:id="rId7"/>
    <p:sldId id="528" r:id="rId8"/>
    <p:sldId id="535" r:id="rId9"/>
    <p:sldId id="529" r:id="rId10"/>
    <p:sldId id="534" r:id="rId11"/>
    <p:sldId id="322" r:id="rId12"/>
    <p:sldId id="536" r:id="rId13"/>
    <p:sldId id="537" r:id="rId14"/>
    <p:sldId id="538" r:id="rId15"/>
    <p:sldId id="530" r:id="rId16"/>
    <p:sldId id="305" r:id="rId17"/>
    <p:sldId id="539" r:id="rId18"/>
    <p:sldId id="51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072C7"/>
    <a:srgbClr val="339933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1224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11/13/2021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 hour 40 minutes elapsed time)</a:t>
            </a:r>
          </a:p>
          <a:p>
            <a:endParaRPr lang="en-US" dirty="0"/>
          </a:p>
          <a:p>
            <a:r>
              <a:rPr lang="en-US" dirty="0"/>
              <a:t>Kit information Link-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7827-60B7-644D-8B38-46B6EC8D80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2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54355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Zone 3 </a:t>
            </a:r>
            <a:r>
              <a:rPr lang="en-US" noProof="0" dirty="0" err="1"/>
              <a:t>NeighborHood</a:t>
            </a:r>
            <a:r>
              <a:rPr lang="en-US" noProof="0" dirty="0"/>
              <a:t>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49" y="4279971"/>
            <a:ext cx="5543549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3CD8DAF-3281-4BF9-9EDD-D4E3841C6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1959"/>
            <a:ext cx="867236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B54EAA-6F85-42B2-A065-45FCE0C24C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991959"/>
            <a:ext cx="867236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778" y="5597849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7113" y="563029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E145D0-275A-4863-808B-20A0C755D7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91959"/>
            <a:ext cx="867236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B596C-B4F3-40DB-8BCD-F95001BD8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1959"/>
            <a:ext cx="867236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C5DD63-30BD-417E-AAD5-CD09ADD6B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1959"/>
            <a:ext cx="867236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6851EB-A8E5-4BE0-9C4A-1821F1D292C0}"/>
              </a:ext>
            </a:extLst>
          </p:cNvPr>
          <p:cNvSpPr/>
          <p:nvPr userDrawn="1"/>
        </p:nvSpPr>
        <p:spPr>
          <a:xfrm>
            <a:off x="11371669" y="6455739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10359B-CD62-4542-BAD3-CCBCF678740C}"/>
              </a:ext>
            </a:extLst>
          </p:cNvPr>
          <p:cNvSpPr txBox="1">
            <a:spLocks/>
          </p:cNvSpPr>
          <p:nvPr userDrawn="1"/>
        </p:nvSpPr>
        <p:spPr>
          <a:xfrm>
            <a:off x="11363696" y="6502081"/>
            <a:ext cx="29446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297733-B0E3-4BBD-B8F2-C49E36E30FB2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B046CAF-8907-454D-8A3F-3E44DBCB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28817D-7D53-4822-89AC-2E52878D6D02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A6705D4-3CD7-46CC-968C-C26A2CCC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574372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Zone 3 Neighborhood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3649" y="4279971"/>
            <a:ext cx="5574371" cy="503167"/>
          </a:xfrm>
        </p:spPr>
        <p:txBody>
          <a:bodyPr>
            <a:noAutofit/>
          </a:bodyPr>
          <a:lstStyle>
            <a:lvl1pPr marL="0" indent="0" algn="l"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Trevor Marsden, Management Analyst Fellow, Interim PIO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944" y="72247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7E2DAB-62A7-4700-B5BE-6FA272093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1959"/>
            <a:ext cx="867236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259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1897937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9003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8512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488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523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0529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17414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723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972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Where is Zone 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Bordered by Grant Rd, Fremont Ave, and the City limit.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9404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5770911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9114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11/13/2021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74" r:id="rId7"/>
    <p:sldLayoutId id="2147483663" r:id="rId8"/>
    <p:sldLayoutId id="2147483654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23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losaltosca.gov/emergencyprep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hyperlink" Target="http://www.laares.or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lertscc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E9F8-5A36-486F-B49B-655E878D2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7977" y="830493"/>
            <a:ext cx="5574372" cy="2090808"/>
          </a:xfrm>
        </p:spPr>
        <p:txBody>
          <a:bodyPr/>
          <a:lstStyle/>
          <a:p>
            <a:r>
              <a:rPr lang="en-US" dirty="0"/>
              <a:t>Emergency PREPAREDNESS Check-up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AECFF-30EB-4915-A95D-3E6082A70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5195" y="3355475"/>
            <a:ext cx="5574371" cy="5031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ANN HEPENSTAL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COMMUNITY EMERGENCY PREPAREDNESS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ahepenstal@losaltosca.gov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772B9E-1345-452F-9FA7-3CD499643DA1}"/>
              </a:ext>
            </a:extLst>
          </p:cNvPr>
          <p:cNvSpPr txBox="1">
            <a:spLocks/>
          </p:cNvSpPr>
          <p:nvPr/>
        </p:nvSpPr>
        <p:spPr>
          <a:xfrm>
            <a:off x="6395195" y="5499959"/>
            <a:ext cx="5574371" cy="50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 13, 2021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7D86E9F6-1474-40CA-B6A6-65274289441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r="318"/>
          <a:stretch>
            <a:fillRect/>
          </a:stretch>
        </p:blipFill>
        <p:spPr bwMode="auto">
          <a:xfrm>
            <a:off x="1612433" y="1134690"/>
            <a:ext cx="4062225" cy="40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1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636E7-3C84-4274-AE2F-DE69527B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4BE6-F9E3-4C61-BE07-FFDB1428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6" y="1166957"/>
            <a:ext cx="7913198" cy="2870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Before a quake:</a:t>
            </a:r>
          </a:p>
          <a:p>
            <a:r>
              <a:rPr lang="en-US" dirty="0"/>
              <a:t>Take steps to mitigate your risk</a:t>
            </a:r>
          </a:p>
          <a:p>
            <a:pPr lvl="1"/>
            <a:r>
              <a:rPr lang="en-US" dirty="0"/>
              <a:t>7 Steps to Earthquake Safety</a:t>
            </a:r>
          </a:p>
          <a:p>
            <a:pPr lvl="1"/>
            <a:r>
              <a:rPr lang="en-US" dirty="0"/>
              <a:t>Seismic Retrofit: Earthquake Brace &amp; Bolt Grant Program</a:t>
            </a:r>
          </a:p>
          <a:p>
            <a:r>
              <a:rPr lang="en-US" dirty="0"/>
              <a:t>Put a pair of sturdy shoes under your bed, along with a working flashlight</a:t>
            </a:r>
          </a:p>
          <a:p>
            <a:r>
              <a:rPr lang="en-US" dirty="0"/>
              <a:t>Download the MyShake early warning app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A8D980-E26F-4CC4-89F3-5F24DE41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2D90E-096C-483F-87B2-8AEC384D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142" y="87641"/>
            <a:ext cx="4224948" cy="51074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A23076-5495-4BA9-9265-5FEF01A4ECBD}"/>
              </a:ext>
            </a:extLst>
          </p:cNvPr>
          <p:cNvSpPr/>
          <p:nvPr/>
        </p:nvSpPr>
        <p:spPr>
          <a:xfrm>
            <a:off x="7321235" y="5013985"/>
            <a:ext cx="4870765" cy="36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www.earthquakecountry.org/sevensteps/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5C6D0C-636F-447F-9866-88B5DF25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665" y="5585564"/>
            <a:ext cx="2524477" cy="1143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5C47E-B260-4730-BFD8-F13EAA97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20" y="3897177"/>
            <a:ext cx="2010056" cy="6287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EC3541-876E-48D7-BDA7-18E091FC8728}"/>
              </a:ext>
            </a:extLst>
          </p:cNvPr>
          <p:cNvSpPr/>
          <p:nvPr/>
        </p:nvSpPr>
        <p:spPr>
          <a:xfrm>
            <a:off x="144386" y="5976075"/>
            <a:ext cx="4149412" cy="36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www.earthquakebracebolt.com/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DF896B-23EB-4B52-9F76-A8A85802F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09" y="5239379"/>
            <a:ext cx="3941276" cy="46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F94086-054A-4C26-BD55-9F4A7459A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" y="4751310"/>
            <a:ext cx="4715533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446B-D02E-4376-BD85-040C660E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7550700" cy="45661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600" dirty="0"/>
              <a:t>Make a reunification plan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200" dirty="0"/>
              <a:t>House fire...  Area-wide disaster...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200" i="1" dirty="0"/>
              <a:t>Where will we meet up?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200" i="1" dirty="0"/>
              <a:t>How will we find each other?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dirty="0"/>
              <a:t>Establish Out of Area Contacts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dirty="0"/>
              <a:t>Telephone &amp; cell phone service may be interrupted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dirty="0"/>
              <a:t>Texting may not work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dirty="0"/>
              <a:t>All household members need to have the same out-of-state </a:t>
            </a:r>
            <a:r>
              <a:rPr lang="en-US" sz="2200" dirty="0"/>
              <a:t>contact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600" dirty="0"/>
              <a:t>Learn how to change your outgoing voicemail message, and pick up voicemail messages without your cell phone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FC4326-8CDA-46E7-990A-14102204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Preparedness check-up:  Communications plan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8438F-93D1-400E-B1EA-89FC5D2B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81" y="3169685"/>
            <a:ext cx="3625590" cy="27191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7A5523-703C-4EAD-9CD6-09596B47940E}"/>
              </a:ext>
            </a:extLst>
          </p:cNvPr>
          <p:cNvSpPr/>
          <p:nvPr/>
        </p:nvSpPr>
        <p:spPr>
          <a:xfrm>
            <a:off x="7097917" y="1872496"/>
            <a:ext cx="4816443" cy="59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losaltosca.gov/communicationplan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9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423" y="1454331"/>
            <a:ext cx="7741971" cy="52861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If you don’t have one—make your emergency preparedness kits!</a:t>
            </a:r>
          </a:p>
          <a:p>
            <a:pPr marL="995362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“WUSH” bag </a:t>
            </a:r>
            <a:r>
              <a:rPr lang="en-US" sz="1600" i="1" dirty="0"/>
              <a:t>“Wake up, Something’s Happening”</a:t>
            </a:r>
          </a:p>
          <a:p>
            <a:pPr marL="995362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Evacuation bag</a:t>
            </a:r>
          </a:p>
          <a:p>
            <a:pPr marL="995362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Home emergency preparedness supplies</a:t>
            </a:r>
          </a:p>
          <a:p>
            <a:pPr marL="995362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Vehicle Kit</a:t>
            </a:r>
          </a:p>
          <a:p>
            <a:pPr marL="995362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Don’t forget your pets!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If you have one—check it!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Kits require maintenance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Food, water, batteries, medications need rotation to stay fresh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Other items may need to be replaced periodically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Family needs change!  (Diapers... Tampons... Special foods...)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Kit storage:  cool, dry, shaded, accessible, not in the way...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664" y="239172"/>
            <a:ext cx="7083173" cy="917943"/>
          </a:xfrm>
        </p:spPr>
        <p:txBody>
          <a:bodyPr/>
          <a:lstStyle/>
          <a:p>
            <a:r>
              <a:rPr lang="en-US" dirty="0"/>
              <a:t>Emergency Preparedness Kits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8DDCE-863C-4B56-8596-C79BAFE8ECF1}"/>
              </a:ext>
            </a:extLst>
          </p:cNvPr>
          <p:cNvSpPr/>
          <p:nvPr/>
        </p:nvSpPr>
        <p:spPr>
          <a:xfrm>
            <a:off x="7941466" y="4325113"/>
            <a:ext cx="3641383" cy="7961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Examples and kit content lists:</a:t>
            </a:r>
          </a:p>
          <a:p>
            <a:pPr algn="ctr"/>
            <a:r>
              <a:rPr lang="en-US" u="sng" dirty="0"/>
              <a:t>losaltosca.gov/gobag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28D11CB-BF2D-4FC2-B337-39E11F89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07" y="117566"/>
            <a:ext cx="4753302" cy="356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0C388-8E05-46E2-AAA1-CE79B2AF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F619-FABD-474E-A97A-B76C3C0D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27273"/>
            <a:ext cx="10837862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www.losaltosca.gov/emergencyprep</a:t>
            </a:r>
            <a:endParaRPr lang="en-US" dirty="0"/>
          </a:p>
          <a:p>
            <a:r>
              <a:rPr lang="en-US" dirty="0"/>
              <a:t>www.losaltosca.gov/prepares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170D1E-CE0F-4C2C-821D-4816F8BE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46B57-0E0B-4451-A49F-96F411A3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0" y="3602942"/>
            <a:ext cx="11869806" cy="3105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0FE04-5E34-4214-B1D6-BCD34F96F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0" y="2596626"/>
            <a:ext cx="11879333" cy="895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921F9-5B81-44FE-923C-BBD1F4F5F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332" y="41478"/>
            <a:ext cx="5091808" cy="27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6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77C552-D14C-43BD-A715-FC146E13F4D3}"/>
              </a:ext>
            </a:extLst>
          </p:cNvPr>
          <p:cNvSpPr/>
          <p:nvPr/>
        </p:nvSpPr>
        <p:spPr>
          <a:xfrm>
            <a:off x="2196396" y="601495"/>
            <a:ext cx="7333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BAT</a:t>
            </a:r>
            <a:r>
              <a:rPr lang="en-US" sz="2400" dirty="0"/>
              <a:t> –Block Action Team* leaders</a:t>
            </a:r>
          </a:p>
          <a:p>
            <a:pPr lvl="1"/>
            <a:r>
              <a:rPr lang="en-US" sz="2000" i="1" dirty="0"/>
              <a:t>*Block Action Team is a managed program of Los Altos Community Foundation</a:t>
            </a:r>
          </a:p>
          <a:p>
            <a:pPr lvl="1"/>
            <a:endParaRPr lang="en-US" sz="1400" i="1" dirty="0"/>
          </a:p>
          <a:p>
            <a:pPr lvl="0"/>
            <a:r>
              <a:rPr lang="en-US" sz="2400" b="1" dirty="0"/>
              <a:t>CERT</a:t>
            </a:r>
            <a:r>
              <a:rPr lang="en-US" sz="2400" dirty="0"/>
              <a:t> – the Community Emergency Response Team</a:t>
            </a:r>
          </a:p>
          <a:p>
            <a:pPr lvl="1"/>
            <a:r>
              <a:rPr lang="en-US" sz="2000" i="1" dirty="0"/>
              <a:t>Los Altos and Los Altos Hills CERT programs invite you to get CERT-trained and to join our local teams!</a:t>
            </a:r>
          </a:p>
          <a:p>
            <a:pPr lvl="0"/>
            <a:endParaRPr lang="en-US" sz="1400" dirty="0"/>
          </a:p>
          <a:p>
            <a:pPr lvl="0"/>
            <a:r>
              <a:rPr lang="en-US" sz="2400" b="1" dirty="0"/>
              <a:t>Hams—</a:t>
            </a:r>
            <a:r>
              <a:rPr lang="en-US" sz="2400" dirty="0"/>
              <a:t>amateur radio operators support community emergency communications</a:t>
            </a:r>
          </a:p>
          <a:p>
            <a:pPr lvl="1"/>
            <a:r>
              <a:rPr lang="en-US" sz="2000" i="1" dirty="0"/>
              <a:t>You’re invited to join Los Altos Amateur Radio Emergency Services </a:t>
            </a:r>
            <a:r>
              <a:rPr lang="en-US" sz="20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www.laares.org</a:t>
            </a:r>
            <a:r>
              <a:rPr lang="en-US" sz="2000" i="1" dirty="0"/>
              <a:t> or the Los Altos Hills program (contact the LAH Emergency Communications Commission)</a:t>
            </a:r>
          </a:p>
          <a:p>
            <a:pPr lvl="0"/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80F14F-1674-47C3-B991-BEFEF2A2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59" y="272920"/>
            <a:ext cx="12209417" cy="617142"/>
          </a:xfrm>
        </p:spPr>
        <p:txBody>
          <a:bodyPr/>
          <a:lstStyle/>
          <a:p>
            <a:r>
              <a:rPr lang="en-US" dirty="0"/>
              <a:t>Community emergency preparedness</a:t>
            </a:r>
          </a:p>
        </p:txBody>
      </p:sp>
      <p:pic>
        <p:nvPicPr>
          <p:cNvPr id="8" name="Picture 7" descr="Community Emergency Response Team (CERT)">
            <a:extLst>
              <a:ext uri="{FF2B5EF4-FFF2-40B4-BE49-F238E27FC236}">
                <a16:creationId xmlns:a16="http://schemas.microsoft.com/office/drawing/2014/main" id="{E9F06197-8D39-440C-920C-6F03916A43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3" y="2026752"/>
            <a:ext cx="1592580" cy="7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laares.info/aresinc.gif">
            <a:extLst>
              <a:ext uri="{FF2B5EF4-FFF2-40B4-BE49-F238E27FC236}">
                <a16:creationId xmlns:a16="http://schemas.microsoft.com/office/drawing/2014/main" id="{A42E9BA3-AC38-4AE5-B637-25867F35F6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5" y="3340257"/>
            <a:ext cx="1001956" cy="97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A795D-8B26-4E2E-AFE0-96FF7223E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97" y="1033596"/>
            <a:ext cx="1539388" cy="617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0779AE-C664-4DAA-8912-313211FB9BC7}"/>
              </a:ext>
            </a:extLst>
          </p:cNvPr>
          <p:cNvSpPr/>
          <p:nvPr/>
        </p:nvSpPr>
        <p:spPr>
          <a:xfrm>
            <a:off x="658125" y="5503652"/>
            <a:ext cx="10189491" cy="1247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Volunteers train to be ready to support the community’s emergency response:  </a:t>
            </a:r>
          </a:p>
          <a:p>
            <a:pPr algn="ctr"/>
            <a:r>
              <a:rPr lang="en-US" sz="2400" dirty="0"/>
              <a:t>assess the damage, help their neighbors, provide basic first aid and search and rescue, support emergency communications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05D0BBA-14D9-4AB5-A32E-CBB0DDA9B9D6}"/>
              </a:ext>
            </a:extLst>
          </p:cNvPr>
          <p:cNvSpPr txBox="1">
            <a:spLocks/>
          </p:cNvSpPr>
          <p:nvPr/>
        </p:nvSpPr>
        <p:spPr>
          <a:xfrm>
            <a:off x="11363696" y="6455739"/>
            <a:ext cx="29446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062B27-7627-4DF5-965E-7D7B702FE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171" y="309048"/>
            <a:ext cx="2336890" cy="1247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508BA5-69B0-4D95-8AEC-9FBF380D1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171" y="1802450"/>
            <a:ext cx="2330300" cy="16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788127" y="1085849"/>
            <a:ext cx="5115073" cy="468630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7" y="3158641"/>
            <a:ext cx="5722223" cy="92180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AHEPENSTAL@LOSALTOSCA.GOV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3938" y="5630293"/>
            <a:ext cx="4478632" cy="822757"/>
          </a:xfrm>
        </p:spPr>
        <p:txBody>
          <a:bodyPr/>
          <a:lstStyle/>
          <a:p>
            <a:r>
              <a:rPr lang="en-US" u="sng" dirty="0"/>
              <a:t>www.losaltosca.gov/emergencyprep</a:t>
            </a:r>
          </a:p>
          <a:p>
            <a:r>
              <a:rPr lang="en-US" u="sng" dirty="0"/>
              <a:t>www.losaltosca.gov/prepares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27E60701-83AA-4416-B4FA-407AB18E3708}"/>
              </a:ext>
            </a:extLst>
          </p:cNvPr>
          <p:cNvSpPr txBox="1">
            <a:spLocks/>
          </p:cNvSpPr>
          <p:nvPr/>
        </p:nvSpPr>
        <p:spPr>
          <a:xfrm>
            <a:off x="7002130" y="4805909"/>
            <a:ext cx="4540440" cy="50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78" y="1330325"/>
            <a:ext cx="6717541" cy="4351338"/>
          </a:xfrm>
        </p:spPr>
        <p:txBody>
          <a:bodyPr/>
          <a:lstStyle/>
          <a:p>
            <a:r>
              <a:rPr lang="en-US" sz="3200" dirty="0"/>
              <a:t>Quick overview:  preparedness basics!</a:t>
            </a:r>
          </a:p>
          <a:p>
            <a:pPr lvl="1"/>
            <a:r>
              <a:rPr lang="en-US" sz="2800" dirty="0"/>
              <a:t>Family preparedness</a:t>
            </a:r>
          </a:p>
          <a:p>
            <a:pPr lvl="1"/>
            <a:r>
              <a:rPr lang="en-US" sz="2800" dirty="0"/>
              <a:t>Emergency notifications and alerts</a:t>
            </a:r>
          </a:p>
          <a:p>
            <a:r>
              <a:rPr lang="en-US" sz="3200" dirty="0"/>
              <a:t>Evacuations</a:t>
            </a:r>
          </a:p>
          <a:p>
            <a:pPr lvl="1"/>
            <a:r>
              <a:rPr lang="en-US" sz="2800" dirty="0"/>
              <a:t>AlertSCC!</a:t>
            </a:r>
          </a:p>
          <a:p>
            <a:pPr lvl="1"/>
            <a:r>
              <a:rPr lang="en-US" sz="2800" dirty="0"/>
              <a:t>Zonehaven!</a:t>
            </a:r>
          </a:p>
          <a:p>
            <a:r>
              <a:rPr lang="en-US" sz="3200" dirty="0"/>
              <a:t>Preparedness check-up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3C7D535-0878-4822-BC55-035B55772CD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0" b="11280"/>
          <a:stretch>
            <a:fillRect/>
          </a:stretch>
        </p:blipFill>
        <p:spPr bwMode="auto">
          <a:xfrm>
            <a:off x="7601526" y="1510290"/>
            <a:ext cx="4056629" cy="405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3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E8A209-5C78-491B-A69A-C4542154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34" y="1834736"/>
            <a:ext cx="668486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Take an “All Hazards” approach!</a:t>
            </a:r>
          </a:p>
          <a:p>
            <a:r>
              <a:rPr lang="en-US" dirty="0"/>
              <a:t>Register for emergency notifications</a:t>
            </a:r>
          </a:p>
          <a:p>
            <a:r>
              <a:rPr lang="en-US" dirty="0"/>
              <a:t>Know what to do</a:t>
            </a:r>
          </a:p>
          <a:p>
            <a:pPr lvl="1"/>
            <a:r>
              <a:rPr lang="en-US" dirty="0"/>
              <a:t>Get trained on basic first aid skills</a:t>
            </a:r>
          </a:p>
          <a:p>
            <a:pPr lvl="1"/>
            <a:r>
              <a:rPr lang="en-US" dirty="0"/>
              <a:t>Drop, Cover, Hold On</a:t>
            </a:r>
          </a:p>
          <a:p>
            <a:pPr lvl="1"/>
            <a:r>
              <a:rPr lang="en-US" dirty="0"/>
              <a:t>Evacuation warnings/orders</a:t>
            </a:r>
          </a:p>
          <a:p>
            <a:r>
              <a:rPr lang="en-US" dirty="0"/>
              <a:t>Know where to get reliable information</a:t>
            </a:r>
          </a:p>
          <a:p>
            <a:r>
              <a:rPr lang="en-US" dirty="0"/>
              <a:t>Know your evacuation routes</a:t>
            </a:r>
          </a:p>
          <a:p>
            <a:pPr lvl="1"/>
            <a:r>
              <a:rPr lang="en-US" dirty="0"/>
              <a:t>2 ways out of your home</a:t>
            </a:r>
          </a:p>
          <a:p>
            <a:pPr lvl="1"/>
            <a:r>
              <a:rPr lang="en-US" dirty="0"/>
              <a:t>2 ways out of your neighborhood</a:t>
            </a:r>
          </a:p>
          <a:p>
            <a:r>
              <a:rPr lang="en-US" dirty="0"/>
              <a:t>Define an emergency communications plan for your household</a:t>
            </a:r>
          </a:p>
          <a:p>
            <a:r>
              <a:rPr lang="en-US" dirty="0"/>
              <a:t>Make emergency preparedness kits and plans for your household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103884-402E-4450-9857-1258ED34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Preparedness Basics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66E24-4D67-409A-8BF8-07773E3092F6}"/>
              </a:ext>
            </a:extLst>
          </p:cNvPr>
          <p:cNvSpPr/>
          <p:nvPr/>
        </p:nvSpPr>
        <p:spPr>
          <a:xfrm>
            <a:off x="7384869" y="914400"/>
            <a:ext cx="3666308" cy="1201783"/>
          </a:xfrm>
          <a:prstGeom prst="rect">
            <a:avLst/>
          </a:prstGeom>
          <a:solidFill>
            <a:srgbClr val="007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Earthquakes</a:t>
            </a:r>
          </a:p>
          <a:p>
            <a:pPr algn="ctr"/>
            <a:r>
              <a:rPr lang="en-US" dirty="0"/>
              <a:t>Fire/Wildfire</a:t>
            </a:r>
          </a:p>
          <a:p>
            <a:pPr algn="ctr"/>
            <a:r>
              <a:rPr lang="en-US" dirty="0"/>
              <a:t>Flood</a:t>
            </a:r>
          </a:p>
          <a:p>
            <a:pPr algn="ctr"/>
            <a:r>
              <a:rPr lang="en-US" dirty="0"/>
              <a:t>Other Natural disasters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5ED358-16D8-43AD-A3E8-DFCAC30CB4B3}"/>
              </a:ext>
            </a:extLst>
          </p:cNvPr>
          <p:cNvSpPr/>
          <p:nvPr/>
        </p:nvSpPr>
        <p:spPr>
          <a:xfrm>
            <a:off x="7384869" y="2388420"/>
            <a:ext cx="3666308" cy="1201783"/>
          </a:xfrm>
          <a:prstGeom prst="rect">
            <a:avLst/>
          </a:prstGeom>
          <a:solidFill>
            <a:srgbClr val="007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Natural gas, hazard chemical leaks</a:t>
            </a:r>
          </a:p>
          <a:p>
            <a:pPr algn="ctr"/>
            <a:r>
              <a:rPr lang="en-US" dirty="0"/>
              <a:t>Power outages/PSPS</a:t>
            </a:r>
          </a:p>
          <a:p>
            <a:pPr algn="ctr"/>
            <a:r>
              <a:rPr lang="en-US" dirty="0"/>
              <a:t>Other Technological Incidents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5131E7-32DF-4821-A442-476E1048BA7F}"/>
              </a:ext>
            </a:extLst>
          </p:cNvPr>
          <p:cNvSpPr/>
          <p:nvPr/>
        </p:nvSpPr>
        <p:spPr>
          <a:xfrm>
            <a:off x="7384868" y="3910150"/>
            <a:ext cx="3666309" cy="831668"/>
          </a:xfrm>
          <a:prstGeom prst="rect">
            <a:avLst/>
          </a:prstGeom>
          <a:solidFill>
            <a:srgbClr val="007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Terrorism</a:t>
            </a:r>
          </a:p>
          <a:p>
            <a:pPr algn="ctr"/>
            <a:r>
              <a:rPr lang="en-US" dirty="0"/>
              <a:t>Other acts of crime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37251-5AFF-4BAF-8D86-2714B862FED3}"/>
              </a:ext>
            </a:extLst>
          </p:cNvPr>
          <p:cNvSpPr/>
          <p:nvPr/>
        </p:nvSpPr>
        <p:spPr>
          <a:xfrm>
            <a:off x="7384868" y="5073405"/>
            <a:ext cx="3666309" cy="831668"/>
          </a:xfrm>
          <a:prstGeom prst="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Pandemic!</a:t>
            </a:r>
          </a:p>
        </p:txBody>
      </p:sp>
    </p:spTree>
    <p:extLst>
      <p:ext uri="{BB962C8B-B14F-4D97-AF65-F5344CB8AC3E}">
        <p14:creationId xmlns:p14="http://schemas.microsoft.com/office/powerpoint/2010/main" val="137097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74A8B-D1E7-4D26-AE76-FE33DD5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1168-6A23-4A24-87DB-4356ED024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Updated AlertSCC registration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Reviewed exit from my home:  at least 2 ways out!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Looked at a map and found 2 ways out of the neighborhood, plus one using the “back roads”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Practiced </a:t>
            </a:r>
            <a:r>
              <a:rPr lang="en-US" i="1" dirty="0"/>
              <a:t>Drop, Cover, Hold On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Made a Family Communications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Updated our home emergency preparedness supplies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286BA-89BB-4034-8DA0-D83604A0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Preparedness check-up</a:t>
            </a:r>
          </a:p>
        </p:txBody>
      </p:sp>
    </p:spTree>
    <p:extLst>
      <p:ext uri="{BB962C8B-B14F-4D97-AF65-F5344CB8AC3E}">
        <p14:creationId xmlns:p14="http://schemas.microsoft.com/office/powerpoint/2010/main" val="64545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A83B-4C3B-47DA-9A0E-C093DC53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63040"/>
            <a:ext cx="8037793" cy="51800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AlertSCC – emergency notifications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Local county emergency notification system sends alerts via voice, email and text messages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Messages may be county-wide (like Shelter-in-Place notices!) or targeted by neighborhood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hlinkClick r:id="rId2"/>
              </a:rPr>
              <a:t>www.alertscc.org</a:t>
            </a:r>
            <a:endParaRPr lang="en-US" sz="22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Register your home address and your contact info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Get everyone in your household registered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/>
              <a:t>NIXLE – community alerts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Get local notices, e.g. road closure due to an event or accident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Text your zip code to the “phone number”  888-777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665443-64A2-48A8-867F-593D5BD4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Preparedness check-up:  Emergency notifications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A1FF2-485B-40E3-B430-E75300E0A3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8"/>
          <a:stretch>
            <a:fillRect/>
          </a:stretch>
        </p:blipFill>
        <p:spPr bwMode="auto">
          <a:xfrm>
            <a:off x="8192119" y="1759300"/>
            <a:ext cx="3533188" cy="920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313FC-5E20-41BA-90CB-61E5DABBF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111" y="3798989"/>
            <a:ext cx="2226796" cy="7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3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43580-A092-491D-82E4-6AD3572F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1AA3-9C58-4E96-ADA1-96E8F4463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2394407"/>
            <a:ext cx="8883279" cy="4248699"/>
          </a:xfrm>
        </p:spPr>
        <p:txBody>
          <a:bodyPr>
            <a:normAutofit/>
          </a:bodyPr>
          <a:lstStyle/>
          <a:p>
            <a:r>
              <a:rPr lang="en-US" dirty="0"/>
              <a:t>Download this app to follow local Fire Department</a:t>
            </a:r>
          </a:p>
          <a:p>
            <a:r>
              <a:rPr lang="en-US" dirty="0"/>
              <a:t>PulsePoint shows fire department activity</a:t>
            </a:r>
          </a:p>
          <a:p>
            <a:pPr lvl="1"/>
            <a:r>
              <a:rPr lang="en-US" dirty="0"/>
              <a:t>Can be reassuring to know what’s going on when you hear sirens</a:t>
            </a:r>
          </a:p>
          <a:p>
            <a:pPr lvl="1"/>
            <a:r>
              <a:rPr lang="en-US" dirty="0"/>
              <a:t>Tells you where/what the call for service is</a:t>
            </a:r>
          </a:p>
          <a:p>
            <a:r>
              <a:rPr lang="en-US" dirty="0"/>
              <a:t>Does not notify you of issues:  sign up for AlertSCC!</a:t>
            </a:r>
          </a:p>
          <a:p>
            <a:endParaRPr lang="en-US" dirty="0"/>
          </a:p>
          <a:p>
            <a:r>
              <a:rPr lang="en-US" dirty="0"/>
              <a:t>And:  </a:t>
            </a:r>
          </a:p>
          <a:p>
            <a:pPr lvl="1"/>
            <a:r>
              <a:rPr lang="en-US" sz="2600" dirty="0"/>
              <a:t>Shows AED machines nearby</a:t>
            </a:r>
          </a:p>
          <a:p>
            <a:pPr lvl="1"/>
            <a:r>
              <a:rPr lang="en-US" sz="2600" dirty="0"/>
              <a:t>You can </a:t>
            </a:r>
            <a:r>
              <a:rPr lang="en-US" dirty="0"/>
              <a:t>sign up to receive alerts if someone near you needs CPR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BA4132-1D8B-408B-B9F6-47174269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an emergency notification tool...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5B5C6-198E-473D-8040-C0EFA274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78" y="1452023"/>
            <a:ext cx="2057687" cy="657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5579ed2a-a89a-422d-b4ee-87bfc94817a0@namprd17">
            <a:extLst>
              <a:ext uri="{FF2B5EF4-FFF2-40B4-BE49-F238E27FC236}">
                <a16:creationId xmlns:a16="http://schemas.microsoft.com/office/drawing/2014/main" id="{6510C2FD-24D9-4001-99B6-0E50EB1B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04" y="865300"/>
            <a:ext cx="2540252" cy="45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6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652" y="1667028"/>
            <a:ext cx="7756944" cy="48881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Where ever you are...   How will you get out?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When do I evacuate my home?</a:t>
            </a:r>
          </a:p>
          <a:p>
            <a:pPr marL="460375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Local authorities advise evacuation</a:t>
            </a:r>
          </a:p>
          <a:p>
            <a:pPr marL="460375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Red Flag warning (for fire)</a:t>
            </a:r>
          </a:p>
          <a:p>
            <a:pPr marL="460375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Structure is on fire or approaching the structure</a:t>
            </a:r>
          </a:p>
          <a:p>
            <a:pPr marL="917575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In a wildfire:  </a:t>
            </a:r>
            <a:r>
              <a:rPr lang="en-US" sz="1800" i="1" dirty="0"/>
              <a:t>go early, don’t wait!</a:t>
            </a:r>
            <a:endParaRPr lang="en-US" sz="2200" dirty="0"/>
          </a:p>
          <a:p>
            <a:pPr marL="460375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Structure is structurally unsound or threatened </a:t>
            </a:r>
            <a:br>
              <a:rPr lang="en-US" sz="2200" dirty="0"/>
            </a:br>
            <a:r>
              <a:rPr lang="en-US" sz="2200" dirty="0"/>
              <a:t>by downed trees or power lines</a:t>
            </a:r>
          </a:p>
          <a:p>
            <a:pPr marL="460375" indent="-342900">
              <a:lnSpc>
                <a:spcPct val="100000"/>
              </a:lnSpc>
              <a:spcBef>
                <a:spcPts val="0"/>
              </a:spcBef>
            </a:pPr>
            <a:r>
              <a:rPr lang="en-US" sz="2200" i="1" dirty="0"/>
              <a:t>When you feel unsafe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7794" y="302807"/>
            <a:ext cx="9814412" cy="917943"/>
          </a:xfrm>
        </p:spPr>
        <p:txBody>
          <a:bodyPr/>
          <a:lstStyle/>
          <a:p>
            <a:r>
              <a:rPr lang="en-US" dirty="0"/>
              <a:t>Preparedness check-up: evacuation routes</a:t>
            </a:r>
          </a:p>
        </p:txBody>
      </p:sp>
      <p:pic>
        <p:nvPicPr>
          <p:cNvPr id="1026" name="Picture 2" descr="ACCUFORM 219098-7X10P $6.63 Exit Sign, Exit, 7&quot;X10&quot; | Zoro.com">
            <a:extLst>
              <a:ext uri="{FF2B5EF4-FFF2-40B4-BE49-F238E27FC236}">
                <a16:creationId xmlns:a16="http://schemas.microsoft.com/office/drawing/2014/main" id="{CED53832-90D6-4B40-AF93-E651B796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70" y="2344848"/>
            <a:ext cx="3522251" cy="25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CBF235-CDE8-4360-966B-9618E1EDB8E5}"/>
              </a:ext>
            </a:extLst>
          </p:cNvPr>
          <p:cNvSpPr/>
          <p:nvPr/>
        </p:nvSpPr>
        <p:spPr>
          <a:xfrm>
            <a:off x="1874067" y="2344848"/>
            <a:ext cx="3177767" cy="660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Two ways out!</a:t>
            </a:r>
          </a:p>
        </p:txBody>
      </p:sp>
    </p:spTree>
    <p:extLst>
      <p:ext uri="{BB962C8B-B14F-4D97-AF65-F5344CB8AC3E}">
        <p14:creationId xmlns:p14="http://schemas.microsoft.com/office/powerpoint/2010/main" val="212806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B8B38-4E34-438B-88D7-3DC03B46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8FCC-8EDE-4419-B0A2-FC990727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42" y="1407880"/>
            <a:ext cx="4934248" cy="1520983"/>
          </a:xfrm>
        </p:spPr>
        <p:txBody>
          <a:bodyPr/>
          <a:lstStyle/>
          <a:p>
            <a:r>
              <a:rPr lang="en-US" dirty="0"/>
              <a:t>Know your Zone</a:t>
            </a:r>
          </a:p>
          <a:p>
            <a:r>
              <a:rPr lang="en-US" dirty="0"/>
              <a:t>Check your Evacuation Routes</a:t>
            </a:r>
          </a:p>
          <a:p>
            <a:r>
              <a:rPr lang="en-US" dirty="0"/>
              <a:t>Register with AlertSCC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12009A-45BB-48A0-9CA3-D09E0F6A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Zonehaven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5CF3A-FA8F-45F2-9ACE-5AE05DB0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58" y="766033"/>
            <a:ext cx="7016042" cy="44578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0B4A90-FF4D-449E-BA84-2A46B02BFBBF}"/>
              </a:ext>
            </a:extLst>
          </p:cNvPr>
          <p:cNvSpPr/>
          <p:nvPr/>
        </p:nvSpPr>
        <p:spPr>
          <a:xfrm>
            <a:off x="1892174" y="5656488"/>
            <a:ext cx="8689087" cy="9866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Community.zonehaven.com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Check </a:t>
            </a:r>
            <a:r>
              <a:rPr lang="en-US" sz="3600" i="1" dirty="0">
                <a:solidFill>
                  <a:schemeClr val="tx1"/>
                </a:solidFill>
              </a:rPr>
              <a:t>Current Status </a:t>
            </a:r>
            <a:r>
              <a:rPr lang="en-US" sz="3600" dirty="0">
                <a:solidFill>
                  <a:schemeClr val="tx1"/>
                </a:solidFill>
              </a:rPr>
              <a:t>of your neighborhood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35E615-6FF8-40EF-A535-9219E0288D02}"/>
              </a:ext>
            </a:extLst>
          </p:cNvPr>
          <p:cNvSpPr txBox="1">
            <a:spLocks/>
          </p:cNvSpPr>
          <p:nvPr/>
        </p:nvSpPr>
        <p:spPr>
          <a:xfrm>
            <a:off x="141042" y="3238878"/>
            <a:ext cx="4838364" cy="200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Los Altos Zones:  </a:t>
            </a:r>
            <a:r>
              <a:rPr lang="en-US" sz="2000" b="1" i="1" dirty="0"/>
              <a:t>LAL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Last 2 digits are the same as your “BAT Zone” e.g. Zone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Some “BAT Zones” are split into subzones, e.g. LAL-1</a:t>
            </a:r>
            <a:r>
              <a:rPr lang="en-US" sz="2000" b="1" dirty="0"/>
              <a:t>01</a:t>
            </a:r>
            <a:r>
              <a:rPr lang="en-US" sz="2000" dirty="0"/>
              <a:t> and LAL-2</a:t>
            </a:r>
            <a:r>
              <a:rPr lang="en-US" sz="2000" b="1" dirty="0"/>
              <a:t>01 </a:t>
            </a:r>
            <a:r>
              <a:rPr lang="en-US" sz="2000" dirty="0"/>
              <a:t>with the first digit distinguishing them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F3B96-AE5B-4A7F-854C-CDD4640A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926" y="2375846"/>
            <a:ext cx="2866928" cy="3115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BDF3F11-0DD6-47AB-A185-E9A5F962E923}"/>
              </a:ext>
            </a:extLst>
          </p:cNvPr>
          <p:cNvSpPr/>
          <p:nvPr/>
        </p:nvSpPr>
        <p:spPr>
          <a:xfrm>
            <a:off x="4825498" y="2613544"/>
            <a:ext cx="1765426" cy="22923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C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0755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636E7-3C84-4274-AE2F-DE69527B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4BE6-F9E3-4C61-BE07-FFDB1428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4744125" cy="3208102"/>
          </a:xfrm>
        </p:spPr>
        <p:txBody>
          <a:bodyPr/>
          <a:lstStyle/>
          <a:p>
            <a:r>
              <a:rPr lang="en-US" dirty="0"/>
              <a:t>In a quake:  </a:t>
            </a:r>
          </a:p>
          <a:p>
            <a:pPr lvl="1"/>
            <a:r>
              <a:rPr lang="en-US" dirty="0"/>
              <a:t>Drop!  Cover!  Hold on!</a:t>
            </a:r>
          </a:p>
          <a:p>
            <a:pPr lvl="1"/>
            <a:r>
              <a:rPr lang="en-US" dirty="0"/>
              <a:t>Lock! Cover! Hold on!</a:t>
            </a:r>
          </a:p>
          <a:p>
            <a:r>
              <a:rPr lang="en-US" dirty="0"/>
              <a:t>After a quake:</a:t>
            </a:r>
          </a:p>
          <a:p>
            <a:pPr lvl="1"/>
            <a:r>
              <a:rPr lang="en-US" dirty="0"/>
              <a:t>Check yourself</a:t>
            </a:r>
          </a:p>
          <a:p>
            <a:pPr lvl="1"/>
            <a:r>
              <a:rPr lang="en-US" dirty="0"/>
              <a:t>Check your household</a:t>
            </a:r>
          </a:p>
          <a:p>
            <a:pPr lvl="1"/>
            <a:r>
              <a:rPr lang="en-US" dirty="0"/>
              <a:t>Help your neighbors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A8D980-E26F-4CC4-89F3-5F24DE41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 Safety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7DA29-4229-44AA-8C9C-46758CFB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734" y="51146"/>
            <a:ext cx="5441012" cy="67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Widescreen</PresentationFormat>
  <Paragraphs>164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Office Theme</vt:lpstr>
      <vt:lpstr>Blue Segoe 4-3 template-template_April-17-2007</vt:lpstr>
      <vt:lpstr>Emergency PREPAREDNESS Check-up</vt:lpstr>
      <vt:lpstr>Agenda </vt:lpstr>
      <vt:lpstr>Preparedness Basics</vt:lpstr>
      <vt:lpstr>Preparedness check-up</vt:lpstr>
      <vt:lpstr>Preparedness check-up:  Emergency notifications</vt:lpstr>
      <vt:lpstr>Not an emergency notification tool...</vt:lpstr>
      <vt:lpstr>Preparedness check-up: evacuation routes</vt:lpstr>
      <vt:lpstr>Zonehaven</vt:lpstr>
      <vt:lpstr>Earthquake Safety</vt:lpstr>
      <vt:lpstr>Earthquake Safety</vt:lpstr>
      <vt:lpstr>Preparedness check-up:  Communications plan </vt:lpstr>
      <vt:lpstr>Emergency Preparedness Kits</vt:lpstr>
      <vt:lpstr>Learn More!</vt:lpstr>
      <vt:lpstr>Community emergency preparedness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2019-10-14T20:52:18Z</dcterms:created>
  <dcterms:modified xsi:type="dcterms:W3CDTF">2021-11-13T19:33:33Z</dcterms:modified>
</cp:coreProperties>
</file>